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4" r:id="rId1"/>
  </p:sldMasterIdLst>
  <p:notesMasterIdLst>
    <p:notesMasterId r:id="rId5"/>
  </p:notesMasterIdLst>
  <p:handoutMasterIdLst>
    <p:handoutMasterId r:id="rId6"/>
  </p:handoutMasterIdLst>
  <p:sldIdLst>
    <p:sldId id="444" r:id="rId2"/>
    <p:sldId id="447" r:id="rId3"/>
    <p:sldId id="448" r:id="rId4"/>
  </p:sldIdLst>
  <p:sldSz cx="7775575" cy="13823950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微软雅黑" panose="020B0503020204020204" pitchFamily="34" charset="-122"/>
      <p:regular r:id="rId11"/>
      <p:bold r:id="rId12"/>
    </p:embeddedFont>
    <p:embeddedFont>
      <p:font typeface="等线 Light" panose="02010600030101010101" pitchFamily="2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华文新魏" panose="02010800040101010101" pitchFamily="2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方正兰亭大黑_GBK" panose="02010600030101010101" charset="-122"/>
      <p:regular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05" userDrawn="1">
          <p15:clr>
            <a:srgbClr val="A4A3A4"/>
          </p15:clr>
        </p15:guide>
        <p15:guide id="2" pos="24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uo chen" initials="s" lastIdx="2" clrIdx="0"/>
  <p:cmAuthor id="2" name="魏文楠" initials="魏" lastIdx="25" clrIdx="1"/>
  <p:cmAuthor id="3" name="作者" initials="作" lastIdx="0" clrIdx="2"/>
  <p:cmAuthor id="4" name="Chunmiao Zheng" initials="C" lastIdx="2" clrIdx="3"/>
  <p:cmAuthor id="5" name="momo" initials="m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42C"/>
    <a:srgbClr val="E6E6E6"/>
    <a:srgbClr val="18181E"/>
    <a:srgbClr val="003C41"/>
    <a:srgbClr val="3693A8"/>
    <a:srgbClr val="ED711F"/>
    <a:srgbClr val="D2F3F2"/>
    <a:srgbClr val="CED9DF"/>
    <a:srgbClr val="F78527"/>
    <a:srgbClr val="0A8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75" autoAdjust="0"/>
  </p:normalViewPr>
  <p:slideViewPr>
    <p:cSldViewPr snapToGrid="0" snapToObjects="1" showGuides="1">
      <p:cViewPr varScale="1">
        <p:scale>
          <a:sx n="57" d="100"/>
          <a:sy n="57" d="100"/>
        </p:scale>
        <p:origin x="3396" y="96"/>
      </p:cViewPr>
      <p:guideLst>
        <p:guide orient="horz" pos="4505"/>
        <p:guide pos="24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459"/>
    </p:cViewPr>
  </p:sorterViewPr>
  <p:notesViewPr>
    <p:cSldViewPr snapToGrid="0" snapToObjects="1">
      <p:cViewPr varScale="1">
        <p:scale>
          <a:sx n="128" d="100"/>
          <a:sy n="128" d="100"/>
        </p:scale>
        <p:origin x="3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gs" Target="tags/tag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9EB6-B56F-E842-B50A-CAC69E002812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46355-43B1-8B4D-88FF-50E3B2324B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6DA0D-2208-3C43-873C-23D391E0315B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C411F-DF98-0B47-99DA-6D174B0954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1pPr>
    <a:lvl2pPr marL="263743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2pPr>
    <a:lvl3pPr marL="527486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3pPr>
    <a:lvl4pPr marL="791229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4pPr>
    <a:lvl5pPr marL="1054972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5pPr>
    <a:lvl6pPr marL="1318715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6pPr>
    <a:lvl7pPr marL="1582458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7pPr>
    <a:lvl8pPr marL="1846202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8pPr>
    <a:lvl9pPr marL="2109944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2262393"/>
            <a:ext cx="6609239" cy="4812783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7260775"/>
            <a:ext cx="5831681" cy="3337587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5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75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735997"/>
            <a:ext cx="1676608" cy="1171515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735997"/>
            <a:ext cx="4932630" cy="1171515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238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 bwMode="auto">
          <a:xfrm>
            <a:off x="0" y="13657622"/>
            <a:ext cx="7776079" cy="214401"/>
            <a:chOff x="0" y="0"/>
            <a:chExt cx="12192000" cy="105508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DE5A00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98" y="12817993"/>
            <a:ext cx="1387342" cy="632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878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3446392"/>
            <a:ext cx="6706433" cy="5750378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9251171"/>
            <a:ext cx="6706433" cy="3023988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78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3679987"/>
            <a:ext cx="3304619" cy="87711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3679987"/>
            <a:ext cx="3304619" cy="87711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68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36001"/>
            <a:ext cx="6706433" cy="267199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3388789"/>
            <a:ext cx="3289432" cy="1660793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5049582"/>
            <a:ext cx="3289432" cy="74271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3388789"/>
            <a:ext cx="3305632" cy="1660793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5049582"/>
            <a:ext cx="3305632" cy="74271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16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495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4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921597"/>
            <a:ext cx="2507825" cy="3225588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990396"/>
            <a:ext cx="3936385" cy="9823964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4147185"/>
            <a:ext cx="2507825" cy="7683173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609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921597"/>
            <a:ext cx="2507825" cy="3225588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990396"/>
            <a:ext cx="3936385" cy="9823964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4147185"/>
            <a:ext cx="2507825" cy="7683173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955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736001"/>
            <a:ext cx="6706433" cy="267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3679987"/>
            <a:ext cx="6706433" cy="87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2812757"/>
            <a:ext cx="1749504" cy="735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2812757"/>
            <a:ext cx="2624257" cy="735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2812757"/>
            <a:ext cx="1749504" cy="735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5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0" r:id="rId12"/>
    <p:sldLayoutId id="2147483662" r:id="rId13"/>
    <p:sldLayoutId id="2147483663" r:id="rId14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3142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E6E6E6"/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59717" y="306647"/>
            <a:ext cx="4656136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南方科技大学</a:t>
            </a:r>
          </a:p>
          <a:p>
            <a:pPr algn="ctr"/>
            <a:r>
              <a:rPr lang="zh-CN" altLang="en-US" sz="4420" b="1" kern="0" spc="-5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硕士学位</a:t>
            </a:r>
            <a:r>
              <a:rPr lang="zh-CN" altLang="en-US" sz="4420" b="1" kern="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</a:t>
            </a:r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0726" y="4460736"/>
            <a:ext cx="6164641" cy="410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答辩人：某某</a:t>
            </a:r>
          </a:p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   师：某某 教授     </a:t>
            </a:r>
          </a:p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答辩委员会主席：某某 教授       XX大学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答辩委员会委员：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教授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XX大学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答辩秘书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助理教授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0726" y="10097532"/>
            <a:ext cx="6164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：202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年XX月XX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地点：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pic>
        <p:nvPicPr>
          <p:cNvPr id="14" name="图片 13" descr="矢量智能对象"/>
          <p:cNvPicPr>
            <a:picLocks noChangeAspect="1"/>
          </p:cNvPicPr>
          <p:nvPr/>
        </p:nvPicPr>
        <p:blipFill rotWithShape="1">
          <a:blip r:embed="rId2"/>
          <a:srcRect r="83074"/>
          <a:stretch/>
        </p:blipFill>
        <p:spPr>
          <a:xfrm>
            <a:off x="173866" y="360287"/>
            <a:ext cx="1427779" cy="1345423"/>
          </a:xfrm>
          <a:prstGeom prst="rect">
            <a:avLst/>
          </a:prstGeom>
        </p:spPr>
      </p:pic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404B9E34-994B-4F50-83AA-F4702301E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6135" t="16225" r="55833" b="6849"/>
          <a:stretch/>
        </p:blipFill>
        <p:spPr>
          <a:xfrm>
            <a:off x="6227428" y="309844"/>
            <a:ext cx="1326077" cy="145270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134700" y="12729043"/>
            <a:ext cx="5860667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欢迎广大师生莅临指导！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950" y="2584506"/>
            <a:ext cx="675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沉积型电致变色器件的功能</a:t>
            </a:r>
            <a:r>
              <a:rPr lang="zh-CN" altLang="en-US" sz="4000" b="1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集成与</a:t>
            </a:r>
            <a:r>
              <a:rPr lang="zh-CN" altLang="en-US" sz="40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性能优化研究</a:t>
            </a:r>
          </a:p>
        </p:txBody>
      </p:sp>
    </p:spTree>
    <p:extLst>
      <p:ext uri="{BB962C8B-B14F-4D97-AF65-F5344CB8AC3E}">
        <p14:creationId xmlns:p14="http://schemas.microsoft.com/office/powerpoint/2010/main" val="564974849"/>
      </p:ext>
    </p:extLst>
  </p:cSld>
  <p:clrMapOvr>
    <a:masterClrMapping/>
  </p:clrMapOvr>
  <p:transition spd="slow"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3142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E6E6E6"/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CAF17AD-A1D2-F61B-E709-7690CB74CE52}"/>
              </a:ext>
            </a:extLst>
          </p:cNvPr>
          <p:cNvSpPr txBox="1"/>
          <p:nvPr/>
        </p:nvSpPr>
        <p:spPr>
          <a:xfrm>
            <a:off x="509950" y="2516031"/>
            <a:ext cx="6893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大黑_GBK" panose="020B0604020202020204" charset="-122"/>
                <a:cs typeface="Times New Roman" panose="02020603050405020304" pitchFamily="18" charset="0"/>
              </a:rPr>
              <a:t>Quantum Simulation of Topological States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大黑_GBK" panose="020B060402020202020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2712" y="4374755"/>
            <a:ext cx="6164641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Speaker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Supervisor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Defense Committee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Chairman:   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Committee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kumimoji="0" lang="zh-CN" altLang="en-US" sz="2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Secretary: </a:t>
            </a: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endParaRPr lang="zh-CN" altLang="en-US" sz="2400" dirty="0">
              <a:solidFill>
                <a:prstClr val="white"/>
              </a:solidFill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7866" y="10299551"/>
            <a:ext cx="6164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Time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:00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June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1,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Location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B49DAC-047F-4121-4282-C35838D28A3F}"/>
              </a:ext>
            </a:extLst>
          </p:cNvPr>
          <p:cNvSpPr txBox="1"/>
          <p:nvPr/>
        </p:nvSpPr>
        <p:spPr>
          <a:xfrm>
            <a:off x="1266779" y="413250"/>
            <a:ext cx="52925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SUSTech</a:t>
            </a:r>
            <a:endParaRPr lang="en-US" altLang="zh-CN" sz="3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Master </a:t>
            </a:r>
            <a:r>
              <a:rPr lang="en-US" altLang="zh-CN" sz="3600" dirty="0">
                <a:solidFill>
                  <a:schemeClr val="bg1"/>
                </a:solidFill>
                <a:latin typeface="Georgia" panose="02040502050405020303" pitchFamily="18" charset="0"/>
              </a:rPr>
              <a:t>Thesis Defense</a:t>
            </a:r>
            <a:endParaRPr lang="zh-CN" alt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A8044E3-06EC-C1F4-2351-C580CCC28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5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97E73CF-44C9-7A01-9982-44406E2C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5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89D442-4AFA-FB25-ACB8-8024CD1192FE}"/>
              </a:ext>
            </a:extLst>
          </p:cNvPr>
          <p:cNvSpPr txBox="1"/>
          <p:nvPr/>
        </p:nvSpPr>
        <p:spPr>
          <a:xfrm>
            <a:off x="962070" y="12690020"/>
            <a:ext cx="585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</a:rPr>
              <a:t>All interested faculty, staff and students are invited to attend.</a:t>
            </a:r>
            <a:endParaRPr lang="zh-CN" alt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图片 14" descr="矢量智能对象">
            <a:extLst>
              <a:ext uri="{FF2B5EF4-FFF2-40B4-BE49-F238E27FC236}">
                <a16:creationId xmlns:a16="http://schemas.microsoft.com/office/drawing/2014/main" id="{DA27E18D-70EA-72EA-299B-04111C84E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074"/>
          <a:stretch/>
        </p:blipFill>
        <p:spPr>
          <a:xfrm>
            <a:off x="173866" y="267687"/>
            <a:ext cx="1427779" cy="1345423"/>
          </a:xfrm>
          <a:prstGeom prst="rect">
            <a:avLst/>
          </a:prstGeom>
        </p:spPr>
      </p:pic>
      <p:pic>
        <p:nvPicPr>
          <p:cNvPr id="16" name="图片 15" descr="文本&#10;&#10;中度可信度描述已自动生成">
            <a:extLst>
              <a:ext uri="{FF2B5EF4-FFF2-40B4-BE49-F238E27FC236}">
                <a16:creationId xmlns:a16="http://schemas.microsoft.com/office/drawing/2014/main" id="{B005F6AD-331D-91E6-8D4C-7C274117F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6135" t="16225" r="55833" b="6849"/>
          <a:stretch/>
        </p:blipFill>
        <p:spPr>
          <a:xfrm>
            <a:off x="6227428" y="217244"/>
            <a:ext cx="1326077" cy="145270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27545862"/>
      </p:ext>
    </p:extLst>
  </p:cSld>
  <p:clrMapOvr>
    <a:masterClrMapping/>
  </p:clrMapOvr>
  <p:transition spd="slow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3142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E6E6E6"/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59717" y="306647"/>
            <a:ext cx="4656136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南方科技大学</a:t>
            </a:r>
          </a:p>
          <a:p>
            <a:pPr algn="ctr"/>
            <a:r>
              <a:rPr lang="zh-CN" altLang="en-US" sz="4420" b="1" kern="0" spc="-5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硕士学位</a:t>
            </a:r>
            <a:r>
              <a:rPr lang="zh-CN" altLang="en-US" sz="4420" b="1" kern="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</a:t>
            </a:r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1541" y="4508361"/>
            <a:ext cx="66079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莫姝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师：刘畅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副教授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委员会主席：徐虎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委员会委员：乔山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研究员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中科院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上海微系统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卢海舟 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朝宇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研究员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刘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畅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科技大学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答辩秘书：马小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 研究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助理教授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0726" y="10088007"/>
            <a:ext cx="6164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：202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11:00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地点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：理学院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P4115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 descr="矢量智能对象"/>
          <p:cNvPicPr>
            <a:picLocks noChangeAspect="1"/>
          </p:cNvPicPr>
          <p:nvPr/>
        </p:nvPicPr>
        <p:blipFill rotWithShape="1">
          <a:blip r:embed="rId2"/>
          <a:srcRect r="83074"/>
          <a:stretch/>
        </p:blipFill>
        <p:spPr>
          <a:xfrm>
            <a:off x="173866" y="360287"/>
            <a:ext cx="1427779" cy="1345423"/>
          </a:xfrm>
          <a:prstGeom prst="rect">
            <a:avLst/>
          </a:prstGeom>
        </p:spPr>
      </p:pic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404B9E34-994B-4F50-83AA-F4702301E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6135" t="16225" r="55833" b="6849"/>
          <a:stretch/>
        </p:blipFill>
        <p:spPr>
          <a:xfrm>
            <a:off x="6227428" y="309844"/>
            <a:ext cx="1326077" cy="145270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134700" y="12729043"/>
            <a:ext cx="5860667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欢迎广大师生莅临指导！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56846" y="2622647"/>
            <a:ext cx="7939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磁性拓扑绝缘体 </a:t>
            </a:r>
            <a:r>
              <a:rPr lang="en-US" altLang="zh-CN" sz="3600" b="1" spc="-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Mn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(Bi</a:t>
            </a:r>
            <a:r>
              <a:rPr lang="en-US" altLang="zh-CN" sz="3600" b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en-US" altLang="zh-CN" sz="3600" b="1" i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Sb</a:t>
            </a:r>
            <a:r>
              <a:rPr lang="en-US" altLang="zh-CN" sz="3600" b="1" i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sz="3600" b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lang="en-US" altLang="zh-CN" sz="3600" b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600" b="1" spc="-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的自旋</a:t>
            </a:r>
            <a:r>
              <a:rPr lang="zh-CN" altLang="en-US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分辨角分辨光电子能谱</a:t>
            </a:r>
            <a:r>
              <a:rPr lang="zh-CN" altLang="en-US" sz="3600" b="1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zh-CN" altLang="en-US" sz="3600" b="1" spc="-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6436" y="8601290"/>
            <a:ext cx="70530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这是个例子，海报语言选择和学位论文一致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9711535"/>
      </p:ext>
    </p:extLst>
  </p:cSld>
  <p:clrMapOvr>
    <a:masterClrMapping/>
  </p:clrMapOvr>
  <p:transition spd="slow" advTm="4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MwZjRkY2Q1MDMzMjBjMmU0MjczNzUzMDY3ZmUxNDEifQ=="/>
  <p:tag name="KSO_WPP_MARK_KEY" val="7a49a1a4-1c16-41ac-be5d-4caee36ab06f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1957</TotalTime>
  <Words>197</Words>
  <Application>Microsoft Office PowerPoint</Application>
  <PresentationFormat>自定义</PresentationFormat>
  <Paragraphs>45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Georgia</vt:lpstr>
      <vt:lpstr>微软雅黑</vt:lpstr>
      <vt:lpstr>等线 Light</vt:lpstr>
      <vt:lpstr>Calibri</vt:lpstr>
      <vt:lpstr>Arial</vt:lpstr>
      <vt:lpstr>Calibri Light</vt:lpstr>
      <vt:lpstr>华文新魏</vt:lpstr>
      <vt:lpstr>等线</vt:lpstr>
      <vt:lpstr>Times New Roman</vt:lpstr>
      <vt:lpstr>方正兰亭大黑_GBK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aichen li</cp:lastModifiedBy>
  <cp:revision>340</cp:revision>
  <dcterms:created xsi:type="dcterms:W3CDTF">2021-10-30T07:28:00Z</dcterms:created>
  <dcterms:modified xsi:type="dcterms:W3CDTF">2023-05-11T07:28:50Z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SaveFontToCloudKey">
    <vt:lpwstr>446795959_embed</vt:lpwstr>
  </property>
  <property fmtid="{D5CDD505-2E9C-101B-9397-08002B2CF9AE}" pid="4" name="ICV">
    <vt:lpwstr>F91FFBF940F54DC9AB5F5FAF7898F18B</vt:lpwstr>
  </property>
</Properties>
</file>